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9" r:id="rId4"/>
    <p:sldId id="278" r:id="rId5"/>
    <p:sldId id="27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80" r:id="rId25"/>
    <p:sldId id="27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7F79-9B14-4C66-8FA2-E031916A145C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28C5-66A5-4B0C-B536-6A79023E7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007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7F79-9B14-4C66-8FA2-E031916A145C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28C5-66A5-4B0C-B536-6A79023E7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162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7F79-9B14-4C66-8FA2-E031916A145C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28C5-66A5-4B0C-B536-6A79023E7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10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7F79-9B14-4C66-8FA2-E031916A145C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28C5-66A5-4B0C-B536-6A79023E7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17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7F79-9B14-4C66-8FA2-E031916A145C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28C5-66A5-4B0C-B536-6A79023E7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516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7F79-9B14-4C66-8FA2-E031916A145C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28C5-66A5-4B0C-B536-6A79023E7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469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7F79-9B14-4C66-8FA2-E031916A145C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28C5-66A5-4B0C-B536-6A79023E7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814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7F79-9B14-4C66-8FA2-E031916A145C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28C5-66A5-4B0C-B536-6A79023E7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35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7F79-9B14-4C66-8FA2-E031916A145C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28C5-66A5-4B0C-B536-6A79023E7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337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7F79-9B14-4C66-8FA2-E031916A145C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28C5-66A5-4B0C-B536-6A79023E7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89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7F79-9B14-4C66-8FA2-E031916A145C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28C5-66A5-4B0C-B536-6A79023E7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834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E7F79-9B14-4C66-8FA2-E031916A145C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428C5-66A5-4B0C-B536-6A79023E7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844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948" y="346304"/>
            <a:ext cx="8319523" cy="6107032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844824"/>
            <a:ext cx="81369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400" b="1" i="1" dirty="0" smtClean="0">
                <a:solidFill>
                  <a:schemeClr val="tx1"/>
                </a:solidFill>
              </a:rPr>
              <a:t>СЫР БОЯУ МАТЕРИАЛЫНА ҚОЙЫЛАТЫН ТАЛАПТАР ЖӘНЕ ОЛАРДЫҢ НЕГІЗГІ ҚАСИЕТТЕРІ</a:t>
            </a:r>
            <a:endParaRPr lang="ru-RU" sz="4400" i="1" dirty="0"/>
          </a:p>
        </p:txBody>
      </p:sp>
    </p:spTree>
    <p:extLst>
      <p:ext uri="{BB962C8B-B14F-4D97-AF65-F5344CB8AC3E}">
        <p14:creationId xmlns:p14="http://schemas.microsoft.com/office/powerpoint/2010/main" val="3795912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336704"/>
          </a:xfrm>
        </p:spPr>
        <p:txBody>
          <a:bodyPr/>
          <a:lstStyle/>
          <a:p>
            <a:r>
              <a:rPr lang="kk-KZ" dirty="0"/>
              <a:t>Құрылымсыз (ньютондық) сұйықтықтар кернеудің және қозғалыс жылдамдығының кең интервалында тұтқырлықтың тұрақтылығымен сипатталады (сурет. 1, қисық 1).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131840" y="2276873"/>
            <a:ext cx="5976933" cy="457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37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79912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417"/>
            <a:ext cx="3923928" cy="2692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4" y="2708920"/>
            <a:ext cx="8568952" cy="299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0245" y="5589240"/>
            <a:ext cx="8892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/>
              <a:t>Сурет</a:t>
            </a:r>
            <a:r>
              <a:rPr lang="ru-RU" b="1" dirty="0"/>
              <a:t>.</a:t>
            </a:r>
            <a:r>
              <a:rPr lang="ru-RU" dirty="0"/>
              <a:t> 1.</a:t>
            </a:r>
            <a:r>
              <a:rPr lang="kk-KZ" dirty="0"/>
              <a:t>Сұйықтықтардың ағу қисықтары</a:t>
            </a:r>
            <a:r>
              <a:rPr lang="ru-RU" dirty="0"/>
              <a:t>: </a:t>
            </a:r>
          </a:p>
          <a:p>
            <a:r>
              <a:rPr lang="kk-KZ" i="1" dirty="0"/>
              <a:t>А—ағудың шекті жағдайлары</a:t>
            </a:r>
            <a:r>
              <a:rPr lang="kk-KZ" dirty="0"/>
              <a:t>; Б— полимерлердің реалды сұйық бояу мен балқымалардың ағуы; 1- ньютондық ағу; 2-  дилантантты; 3 – псевдопластикалық ағу, </a:t>
            </a:r>
            <a:r>
              <a:rPr lang="kk-KZ" i="1" dirty="0"/>
              <a:t>4 — </a:t>
            </a:r>
            <a:r>
              <a:rPr lang="kk-KZ" dirty="0"/>
              <a:t>пластикалық ағу;</a:t>
            </a:r>
            <a:r>
              <a:rPr lang="kk-KZ" b="1" dirty="0"/>
              <a:t> а</a:t>
            </a:r>
            <a:r>
              <a:rPr lang="kk-KZ" dirty="0"/>
              <a:t> — күштіқұрылымды жүйе; б — әлсіз құрылымды жүйе.</a:t>
            </a:r>
            <a:endParaRPr lang="ru-RU" dirty="0"/>
          </a:p>
          <a:p>
            <a:r>
              <a:rPr lang="kk-KZ" i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089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597352"/>
          </a:xfrm>
        </p:spPr>
        <p:txBody>
          <a:bodyPr>
            <a:normAutofit fontScale="92500"/>
          </a:bodyPr>
          <a:lstStyle/>
          <a:p>
            <a:r>
              <a:rPr lang="kk-KZ" dirty="0"/>
              <a:t>Сыр бояу материалдары өздерінің реологиялық тұрғыдан Ньютондық сұйықтықтарға қарағанда өзгеше. </a:t>
            </a:r>
            <a:endParaRPr lang="ru-RU" dirty="0"/>
          </a:p>
          <a:p>
            <a:r>
              <a:rPr lang="kk-KZ" dirty="0"/>
              <a:t>Физикалық табиғатына тәуелді (ерініді, әлсіз- немесе күштітолтырылған дисперсия) және әрекеттесуші күштердің әрекеттесу дәрежесіне байланысты олар әр түрлі ағу түрлерімен сипатталады (рис. 1.3, кривые </a:t>
            </a:r>
            <a:r>
              <a:rPr lang="kk-KZ" i="1" dirty="0"/>
              <a:t>2—4, а и б).</a:t>
            </a:r>
            <a:r>
              <a:rPr lang="kk-KZ" dirty="0"/>
              <a:t> Оларға материалдың массасында құрылым түзу дәрежесінің түрлілігіне байланысты </a:t>
            </a:r>
            <a:r>
              <a:rPr lang="kk-KZ" i="1" dirty="0"/>
              <a:t>пластикалық және псевдопластикалық</a:t>
            </a:r>
            <a:r>
              <a:rPr lang="kk-KZ" dirty="0"/>
              <a:t> ағу тән. Сыр және эмальдардың ағуы Шведов-Бигманның тұтқырпластикалық ағу теңдеуімен анықталады: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6834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525344"/>
          </a:xfrm>
        </p:spPr>
        <p:txBody>
          <a:bodyPr/>
          <a:lstStyle/>
          <a:p>
            <a:r>
              <a:rPr lang="kk-KZ" dirty="0"/>
              <a:t>Р = P</a:t>
            </a:r>
            <a:r>
              <a:rPr lang="kk-KZ" baseline="-25000" dirty="0"/>
              <a:t>0</a:t>
            </a:r>
            <a:r>
              <a:rPr lang="kk-KZ" dirty="0"/>
              <a:t> + </a:t>
            </a:r>
            <a:r>
              <a:rPr lang="en-US" dirty="0">
                <a:sym typeface="Symbol"/>
              </a:rPr>
              <a:t></a:t>
            </a:r>
            <a:r>
              <a:rPr lang="en-US" baseline="30000" dirty="0">
                <a:sym typeface="Symbol"/>
              </a:rPr>
              <a:t></a:t>
            </a:r>
            <a:r>
              <a:rPr lang="en-US" dirty="0">
                <a:sym typeface="Symbol"/>
              </a:rPr>
              <a:t></a:t>
            </a:r>
            <a:r>
              <a:rPr lang="kk-KZ" baseline="30000" dirty="0"/>
              <a:t>.</a:t>
            </a:r>
            <a:endParaRPr lang="ru-RU" dirty="0"/>
          </a:p>
          <a:p>
            <a:r>
              <a:rPr lang="kk-KZ" dirty="0"/>
              <a:t>Мұндағы     P</a:t>
            </a:r>
            <a:r>
              <a:rPr lang="kk-KZ" baseline="-25000" dirty="0"/>
              <a:t>0 </a:t>
            </a:r>
            <a:r>
              <a:rPr lang="kk-KZ" dirty="0"/>
              <a:t>- қозғалыстың шекті кернеуі, </a:t>
            </a:r>
            <a:r>
              <a:rPr lang="en-US" dirty="0">
                <a:sym typeface="Symbol"/>
              </a:rPr>
              <a:t></a:t>
            </a:r>
            <a:r>
              <a:rPr lang="en-US" baseline="30000" dirty="0">
                <a:sym typeface="Symbol"/>
              </a:rPr>
              <a:t></a:t>
            </a:r>
            <a:r>
              <a:rPr lang="kk-KZ" dirty="0"/>
              <a:t> - пластикалық тұтқырлық.</a:t>
            </a:r>
            <a:endParaRPr lang="ru-RU" dirty="0"/>
          </a:p>
          <a:p>
            <a:pPr marL="0" indent="0">
              <a:buNone/>
            </a:pPr>
            <a:r>
              <a:rPr lang="kk-KZ" b="1" dirty="0" smtClean="0"/>
              <a:t>        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87886"/>
            <a:ext cx="6516216" cy="5169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066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525344"/>
          </a:xfrm>
        </p:spPr>
        <p:txBody>
          <a:bodyPr>
            <a:normAutofit lnSpcReduction="10000"/>
          </a:bodyPr>
          <a:lstStyle/>
          <a:p>
            <a:pPr algn="just"/>
            <a:r>
              <a:rPr lang="kk-KZ" b="1" dirty="0"/>
              <a:t> Пластикалық тұтқырлық.</a:t>
            </a:r>
            <a:endParaRPr lang="ru-RU" dirty="0"/>
          </a:p>
          <a:p>
            <a:pPr marL="0" indent="0" algn="just">
              <a:buNone/>
            </a:pPr>
            <a:r>
              <a:rPr lang="kk-KZ" dirty="0"/>
              <a:t>Пластикалық ағу жоғарытолтырылған жүйе болатын (майлы, типографиялық, офсетті, көркем, судисперсиялық және т.б.) көптеген бояулар түрлерінде байқалады. Ол тиксотропия құбылысымен байланысты</a:t>
            </a:r>
            <a:r>
              <a:rPr lang="ru-RU" i="1" dirty="0"/>
              <a:t>.</a:t>
            </a:r>
            <a:r>
              <a:rPr lang="ru-RU" dirty="0"/>
              <a:t> </a:t>
            </a:r>
            <a:r>
              <a:rPr lang="kk-KZ" dirty="0"/>
              <a:t>Құрылымдық тұтқырлықтың болуы қажетті қасиет деп қарастырылады</a:t>
            </a:r>
            <a:r>
              <a:rPr lang="ru-RU" dirty="0"/>
              <a:t>; </a:t>
            </a:r>
            <a:r>
              <a:rPr lang="kk-KZ" dirty="0"/>
              <a:t>бояуларда пастоздық қалыптасады, ол көркем және баспа ісінде өте қажетті, оларда пигменттер отырмайды</a:t>
            </a:r>
            <a:r>
              <a:rPr lang="ru-RU" dirty="0"/>
              <a:t>, </a:t>
            </a:r>
            <a:r>
              <a:rPr lang="kk-KZ" dirty="0"/>
              <a:t>ағудан қорықпай, бояуларды қалың қабатпен жағуға болады</a:t>
            </a:r>
            <a:r>
              <a:rPr lang="ru-RU" dirty="0"/>
              <a:t>. </a:t>
            </a:r>
            <a:r>
              <a:rPr lang="kk-KZ" dirty="0"/>
              <a:t>Бұл сәйкес үлдіртүзгіш пен пигменттерді таңдаумен орындалады</a:t>
            </a:r>
            <a:r>
              <a:rPr lang="kk-KZ" i="1" dirty="0"/>
              <a:t>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5846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264696"/>
          </a:xfrm>
        </p:spPr>
        <p:txBody>
          <a:bodyPr>
            <a:normAutofit fontScale="92500" lnSpcReduction="20000"/>
          </a:bodyPr>
          <a:lstStyle/>
          <a:p>
            <a:r>
              <a:rPr lang="kk-KZ" dirty="0"/>
              <a:t>Алкидтер, эпоксиэфирлер, хлоркаучуктер, винил полимерлері негізінде тиксотропты бояулар жабындыларын және сылағыштар (грунтовкалар)  алу үшін қолданылады (марки КЧ-771, ХС-416, ЭФ-094, ВД-ВА-27Т и др.).</a:t>
            </a:r>
            <a:endParaRPr lang="ru-RU" dirty="0"/>
          </a:p>
          <a:p>
            <a:r>
              <a:rPr lang="kk-KZ" dirty="0"/>
              <a:t>Қалыптасқан құрылымда тиксотропты бояулар ақпайды, бірақ беткі қабатқа оңай жағылады</a:t>
            </a:r>
            <a:r>
              <a:rPr lang="ru-RU" dirty="0"/>
              <a:t>. </a:t>
            </a:r>
            <a:r>
              <a:rPr lang="kk-KZ" dirty="0"/>
              <a:t>Мұндай материалдар бингамовтық денені (тұтқыр сүйық) құрайды</a:t>
            </a:r>
            <a:r>
              <a:rPr lang="ru-RU" dirty="0"/>
              <a:t>. </a:t>
            </a:r>
          </a:p>
          <a:p>
            <a:r>
              <a:rPr lang="kk-KZ" dirty="0"/>
              <a:t>Көптеген бояулар үшін құрылымы бұзылмаған тұрақты тұтқырлық </a:t>
            </a:r>
            <a:r>
              <a:rPr lang="kk-KZ" dirty="0">
                <a:sym typeface="Symbol"/>
              </a:rPr>
              <a:t></a:t>
            </a:r>
            <a:r>
              <a:rPr lang="kk-KZ" baseline="-25000" dirty="0"/>
              <a:t>макс</a:t>
            </a:r>
            <a:r>
              <a:rPr lang="kk-KZ" dirty="0"/>
              <a:t> пен ең кіші тұрақты құрылымы шекті бұзылған тұтқырлық </a:t>
            </a:r>
            <a:r>
              <a:rPr lang="kk-KZ" dirty="0">
                <a:sym typeface="Symbol"/>
              </a:rPr>
              <a:t></a:t>
            </a:r>
            <a:r>
              <a:rPr lang="kk-KZ" baseline="-25000" dirty="0"/>
              <a:t>мин</a:t>
            </a:r>
            <a:r>
              <a:rPr lang="kk-KZ" dirty="0"/>
              <a:t> айырмашылығы </a:t>
            </a:r>
            <a:r>
              <a:rPr lang="kk-KZ" dirty="0">
                <a:sym typeface="Symbol"/>
              </a:rPr>
              <a:t></a:t>
            </a:r>
            <a:r>
              <a:rPr lang="kk-KZ" dirty="0"/>
              <a:t> </a:t>
            </a:r>
            <a:r>
              <a:rPr lang="ru-RU" dirty="0"/>
              <a:t>10</a:t>
            </a:r>
            <a:r>
              <a:rPr lang="kk-KZ" baseline="30000" dirty="0"/>
              <a:t>4</a:t>
            </a:r>
            <a:r>
              <a:rPr lang="ru-RU" dirty="0"/>
              <a:t>—10</a:t>
            </a:r>
            <a:r>
              <a:rPr lang="ru-RU" baseline="30000" dirty="0"/>
              <a:t>5</a:t>
            </a:r>
            <a:r>
              <a:rPr lang="ru-RU" dirty="0"/>
              <a:t> с</a:t>
            </a:r>
            <a:r>
              <a:rPr lang="ru-RU" baseline="30000" dirty="0"/>
              <a:t>-1 </a:t>
            </a:r>
            <a:r>
              <a:rPr lang="kk-KZ" dirty="0"/>
              <a:t>болғанда </a:t>
            </a:r>
            <a:r>
              <a:rPr lang="ru-RU" dirty="0"/>
              <a:t> 10</a:t>
            </a:r>
            <a:r>
              <a:rPr lang="ru-RU" baseline="30000" dirty="0"/>
              <a:t>2</a:t>
            </a:r>
            <a:r>
              <a:rPr lang="ru-RU" dirty="0"/>
              <a:t>—10</a:t>
            </a:r>
            <a:r>
              <a:rPr lang="ru-RU" baseline="30000" dirty="0"/>
              <a:t>7</a:t>
            </a:r>
            <a:r>
              <a:rPr lang="ru-RU" dirty="0"/>
              <a:t> Па-с</a:t>
            </a:r>
            <a:r>
              <a:rPr lang="kk-KZ" dirty="0"/>
              <a:t> жетеді. Сондықтан құрылымдық тұтқырлықты елемеу үлкен қателік болады.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3317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33670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kk-KZ" dirty="0"/>
              <a:t>Полимерлер негізінде дайындалған сырлар мен бояулар </a:t>
            </a:r>
            <a:r>
              <a:rPr lang="ru-RU" dirty="0"/>
              <a:t> (</a:t>
            </a:r>
            <a:r>
              <a:rPr lang="ru-RU" dirty="0" err="1"/>
              <a:t>нитратцеллюлоз</a:t>
            </a:r>
            <a:r>
              <a:rPr lang="kk-KZ" dirty="0"/>
              <a:t>ды</a:t>
            </a:r>
            <a:r>
              <a:rPr lang="ru-RU" dirty="0"/>
              <a:t>, перхлорвинил</a:t>
            </a:r>
            <a:r>
              <a:rPr lang="kk-KZ" dirty="0"/>
              <a:t>ді</a:t>
            </a:r>
            <a:r>
              <a:rPr lang="ru-RU" dirty="0"/>
              <a:t>, </a:t>
            </a:r>
            <a:r>
              <a:rPr lang="ru-RU" dirty="0" err="1"/>
              <a:t>полиакрилат</a:t>
            </a:r>
            <a:r>
              <a:rPr lang="kk-KZ" dirty="0"/>
              <a:t>ты және т.б.</a:t>
            </a:r>
            <a:r>
              <a:rPr lang="ru-RU" dirty="0"/>
              <a:t>), </a:t>
            </a:r>
            <a:r>
              <a:rPr lang="kk-KZ" dirty="0"/>
              <a:t>олардың құрамында тиксотропты қоспалардың болмауы төменгі дәрежелі тиксотроптыққа әкеледі, бірақ олар үшін құрылымды түзу және ньютон сұйықтықтарынан ауытқу байқалады. Қозғалыс жылдамдығы 10</a:t>
            </a:r>
            <a:r>
              <a:rPr lang="kk-KZ" baseline="30000" dirty="0"/>
              <a:t>5</a:t>
            </a:r>
            <a:r>
              <a:rPr lang="kk-KZ" dirty="0"/>
              <a:t> с-</a:t>
            </a:r>
            <a:r>
              <a:rPr lang="kk-KZ" baseline="30000" dirty="0"/>
              <a:t>1</a:t>
            </a:r>
            <a:r>
              <a:rPr lang="kk-KZ" dirty="0"/>
              <a:t> болғанда, олар өздерін  псевдопластикалық сұйықтықтар сияқты сезінеді  (рис. 1.3, кривая </a:t>
            </a:r>
            <a:r>
              <a:rPr lang="kk-KZ" i="1" dirty="0"/>
              <a:t>3) және</a:t>
            </a:r>
            <a:r>
              <a:rPr lang="kk-KZ" dirty="0"/>
              <a:t> келесі теңдеуге бағынады:</a:t>
            </a:r>
            <a:endParaRPr lang="ru-RU" dirty="0"/>
          </a:p>
          <a:p>
            <a:pPr marL="0" indent="0" algn="ctr">
              <a:buNone/>
            </a:pPr>
            <a:r>
              <a:rPr lang="ru-RU" b="1" dirty="0" smtClean="0">
                <a:sym typeface="Symbol"/>
              </a:rPr>
              <a:t></a:t>
            </a:r>
            <a:r>
              <a:rPr lang="kk-KZ" b="1" baseline="-25000" dirty="0"/>
              <a:t>т</a:t>
            </a:r>
            <a:r>
              <a:rPr lang="kk-KZ" b="1" dirty="0"/>
              <a:t> =  </a:t>
            </a:r>
            <a:r>
              <a:rPr lang="en-US" b="1" dirty="0">
                <a:sym typeface="Symbol"/>
              </a:rPr>
              <a:t></a:t>
            </a:r>
            <a:r>
              <a:rPr lang="kk-KZ" b="1" baseline="30000" dirty="0"/>
              <a:t>n</a:t>
            </a:r>
            <a:r>
              <a:rPr lang="kk-KZ" b="1" dirty="0"/>
              <a:t> </a:t>
            </a:r>
            <a:endParaRPr lang="ru-RU" dirty="0"/>
          </a:p>
          <a:p>
            <a:pPr algn="just"/>
            <a:endParaRPr lang="ru-RU" dirty="0"/>
          </a:p>
          <a:p>
            <a:pPr algn="just"/>
            <a:r>
              <a:rPr lang="kk-KZ" dirty="0"/>
              <a:t>мұндағы </a:t>
            </a:r>
            <a:r>
              <a:rPr lang="kk-KZ" i="1" dirty="0"/>
              <a:t>п —</a:t>
            </a:r>
            <a:r>
              <a:rPr lang="kk-KZ" dirty="0"/>
              <a:t> сызықты тәуелділіктен ауытқу дәрежесін сипаттайтын көрсеткіш; көптеген эмальдар үшін  </a:t>
            </a:r>
            <a:r>
              <a:rPr lang="kk-KZ" i="1" dirty="0"/>
              <a:t>п</a:t>
            </a:r>
            <a:r>
              <a:rPr lang="kk-KZ" dirty="0"/>
              <a:t> = 1,0—1,2.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834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/>
          <a:lstStyle/>
          <a:p>
            <a:r>
              <a:rPr lang="kk-KZ" dirty="0"/>
              <a:t>Ары қарай арттырғанда </a:t>
            </a:r>
            <a:r>
              <a:rPr lang="ru-RU" dirty="0" err="1"/>
              <a:t>псевдопласти</a:t>
            </a:r>
            <a:r>
              <a:rPr lang="kk-KZ" dirty="0"/>
              <a:t>калық сұйықтықтардың тұтқырлығы </a:t>
            </a:r>
            <a:r>
              <a:rPr lang="kk-KZ" dirty="0">
                <a:sym typeface="Symbol"/>
              </a:rPr>
              <a:t></a:t>
            </a:r>
            <a:r>
              <a:rPr lang="kk-KZ" dirty="0"/>
              <a:t> тұрақты болып қалады. Ол материалдың аққыштығын көрсетеді </a:t>
            </a:r>
            <a:r>
              <a:rPr lang="kk-KZ" dirty="0">
                <a:sym typeface="Symbol"/>
              </a:rPr>
              <a:t></a:t>
            </a:r>
            <a:r>
              <a:rPr lang="kk-KZ" baseline="-25000" dirty="0"/>
              <a:t>эффек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1818"/>
            <a:ext cx="7848872" cy="450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568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txBody>
          <a:bodyPr/>
          <a:lstStyle/>
          <a:p>
            <a:r>
              <a:rPr lang="kk-KZ" dirty="0"/>
              <a:t>Сыр бояу құрамдарына реологиялық құбылыстың кері жағдайы сипатталмайды қозғалыс жылдамдығын арттырғаннан тұтқырлықтың өсуі, ол дилатантты жүйелерге тән</a:t>
            </a:r>
            <a:r>
              <a:rPr lang="ru-RU" dirty="0"/>
              <a:t> (рис. 1.3, кривая </a:t>
            </a:r>
            <a:r>
              <a:rPr lang="ru-RU" i="1" dirty="0"/>
              <a:t>2).</a:t>
            </a:r>
            <a:r>
              <a:rPr lang="ru-RU" dirty="0"/>
              <a:t> </a:t>
            </a:r>
            <a:r>
              <a:rPr lang="kk-KZ" dirty="0"/>
              <a:t>Ол көбінесе жоғарытолтырылған құрамдарда (қою майлы бояулар мен сылағыштар), әсіресе оларға сулы сұйылтқыштарды енгізгенде байқалады.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95750"/>
            <a:ext cx="3419872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406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408712"/>
          </a:xfrm>
        </p:spPr>
        <p:txBody>
          <a:bodyPr>
            <a:normAutofit lnSpcReduction="10000"/>
          </a:bodyPr>
          <a:lstStyle/>
          <a:p>
            <a:r>
              <a:rPr lang="kk-KZ" dirty="0"/>
              <a:t>Полимерлердің және олигомерлердің балқымаларынан жабындылар алуда да олардың реологиялық қасиеттерін бақылау қажет. Полимерлер балқымасының логарифмдік координатада ағуы S – типті (а мен б на рис. 1.3,Б). Кернеудің төменгі және жоғарғы көрсеткіштерінде тұзу сызықты тәуелділік байқалады, ол жоғарғы  </a:t>
            </a:r>
            <a:r>
              <a:rPr lang="kk-KZ" dirty="0">
                <a:sym typeface="Symbol"/>
              </a:rPr>
              <a:t></a:t>
            </a:r>
            <a:r>
              <a:rPr lang="kk-KZ" baseline="-25000" dirty="0"/>
              <a:t>макс</a:t>
            </a:r>
            <a:r>
              <a:rPr lang="kk-KZ" dirty="0"/>
              <a:t> және төменгі  </a:t>
            </a:r>
            <a:r>
              <a:rPr lang="kk-KZ" dirty="0">
                <a:sym typeface="Symbol"/>
              </a:rPr>
              <a:t></a:t>
            </a:r>
            <a:r>
              <a:rPr lang="kk-KZ" baseline="-25000" dirty="0"/>
              <a:t>мин</a:t>
            </a:r>
            <a:r>
              <a:rPr lang="kk-KZ" dirty="0"/>
              <a:t> ньютондық тұтқырлықтарға тән. Ортаңғы ауданда түзусызықты тәуелділіктен ауытқу полимерлердегі құрылымдық өзгерістерден туады: бұл сызық құрылымдық сызығы деп аталады.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0200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Почему засасывает болото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052736"/>
            <a:ext cx="8496944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92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txBody>
          <a:bodyPr>
            <a:normAutofit fontScale="92500"/>
          </a:bodyPr>
          <a:lstStyle/>
          <a:p>
            <a:r>
              <a:rPr lang="kk-KZ" b="1" dirty="0"/>
              <a:t>Реологиялық қасиеттерді реттеу және анықтау.</a:t>
            </a:r>
            <a:endParaRPr lang="ru-RU" dirty="0"/>
          </a:p>
          <a:p>
            <a:r>
              <a:rPr lang="kk-KZ" dirty="0"/>
              <a:t>Практикада жабындыларды алуда балқыма мен ерітінділерінің тұтқырлығын төмендетуге қызығушылық туады. Бұл сәйкес еріткіштерді, сұйылтқыштарды, пластификаторларды қолданумен немесе қыздырумен жетеді. Тұтқырлықтың температурадан тәуелділігі келесі теңдеуге бағынады</a:t>
            </a:r>
            <a:r>
              <a:rPr lang="ru-RU" dirty="0" smtClean="0"/>
              <a:t>:</a:t>
            </a:r>
            <a:endParaRPr lang="ru-RU" dirty="0"/>
          </a:p>
          <a:p>
            <a:pPr algn="ctr"/>
            <a:r>
              <a:rPr lang="kk-KZ" dirty="0">
                <a:sym typeface="Symbol"/>
              </a:rPr>
              <a:t></a:t>
            </a:r>
            <a:r>
              <a:rPr lang="kk-KZ" dirty="0"/>
              <a:t> = Ae</a:t>
            </a:r>
            <a:r>
              <a:rPr lang="kk-KZ" baseline="30000" dirty="0"/>
              <a:t>E</a:t>
            </a:r>
            <a:r>
              <a:rPr lang="en-US" baseline="30000" dirty="0">
                <a:sym typeface="Symbol"/>
              </a:rPr>
              <a:t></a:t>
            </a:r>
            <a:r>
              <a:rPr lang="kk-KZ" baseline="30000" dirty="0"/>
              <a:t>/</a:t>
            </a:r>
            <a:r>
              <a:rPr lang="kk-KZ" baseline="30000" dirty="0" smtClean="0"/>
              <a:t>RT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kk-KZ" dirty="0"/>
              <a:t>мұндағы А тұрақты; Е</a:t>
            </a:r>
            <a:r>
              <a:rPr lang="kk-KZ" baseline="-25000" dirty="0">
                <a:sym typeface="Symbol"/>
              </a:rPr>
              <a:t></a:t>
            </a:r>
            <a:r>
              <a:rPr lang="kk-KZ" cap="small" baseline="-25000" dirty="0"/>
              <a:t> </a:t>
            </a:r>
            <a:r>
              <a:rPr lang="kk-KZ" cap="small" dirty="0"/>
              <a:t> тұтқыр ағудың активтендіру энергиясы</a:t>
            </a:r>
            <a:r>
              <a:rPr lang="kk-KZ" dirty="0"/>
              <a:t>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829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480720"/>
          </a:xfrm>
        </p:spPr>
        <p:txBody>
          <a:bodyPr/>
          <a:lstStyle/>
          <a:p>
            <a:r>
              <a:rPr lang="kk-KZ" dirty="0"/>
              <a:t>Тұтқырлық толтырылғанда артады, мұнда оның өзгерісін Гут — Гольд теңдеуімен анықталады:</a:t>
            </a:r>
            <a:endParaRPr lang="ru-RU" dirty="0"/>
          </a:p>
          <a:p>
            <a:pPr algn="ctr"/>
            <a:r>
              <a:rPr lang="kk-KZ" dirty="0">
                <a:sym typeface="Symbol"/>
              </a:rPr>
              <a:t></a:t>
            </a:r>
            <a:r>
              <a:rPr lang="kk-KZ" baseline="-25000" dirty="0"/>
              <a:t>0</a:t>
            </a:r>
            <a:r>
              <a:rPr lang="kk-KZ" dirty="0"/>
              <a:t> </a:t>
            </a:r>
            <a:r>
              <a:rPr lang="kk-KZ" dirty="0">
                <a:sym typeface="Symbol"/>
              </a:rPr>
              <a:t></a:t>
            </a:r>
            <a:r>
              <a:rPr lang="ru-RU" baseline="30000" dirty="0"/>
              <a:t>2</a:t>
            </a:r>
            <a:r>
              <a:rPr lang="ru-RU" dirty="0"/>
              <a:t> </a:t>
            </a:r>
            <a:r>
              <a:rPr lang="kk-KZ" dirty="0">
                <a:sym typeface="Symbol"/>
              </a:rPr>
              <a:t></a:t>
            </a:r>
            <a:r>
              <a:rPr lang="ru-RU" dirty="0"/>
              <a:t>,                     (1.5)</a:t>
            </a:r>
          </a:p>
          <a:p>
            <a:r>
              <a:rPr lang="kk-KZ" dirty="0"/>
              <a:t>мұндағы </a:t>
            </a:r>
            <a:r>
              <a:rPr lang="kk-KZ" dirty="0">
                <a:sym typeface="Symbol"/>
              </a:rPr>
              <a:t></a:t>
            </a:r>
            <a:r>
              <a:rPr lang="kk-KZ" baseline="-25000" dirty="0"/>
              <a:t>0</a:t>
            </a:r>
            <a:r>
              <a:rPr lang="kk-KZ" dirty="0"/>
              <a:t>  т</a:t>
            </a:r>
            <a:r>
              <a:rPr lang="en-US" dirty="0"/>
              <a:t>o</a:t>
            </a:r>
            <a:r>
              <a:rPr lang="kk-KZ" dirty="0"/>
              <a:t>лтырылмаған жүйенің тұтқырлығы</a:t>
            </a:r>
            <a:r>
              <a:rPr lang="ru-RU" dirty="0"/>
              <a:t>; Ф—</a:t>
            </a:r>
            <a:r>
              <a:rPr lang="kk-KZ" dirty="0"/>
              <a:t>толтырғыштың көлемдік үлесі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84984"/>
            <a:ext cx="4032448" cy="348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065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lnSpcReduction="10000"/>
          </a:bodyPr>
          <a:lstStyle/>
          <a:p>
            <a:r>
              <a:rPr lang="kk-KZ" dirty="0"/>
              <a:t>Көптеген көп қолдалынатын бояулардың құрылым түзуіне </a:t>
            </a:r>
            <a:r>
              <a:rPr lang="kk-KZ" dirty="0">
                <a:sym typeface="Symbol"/>
              </a:rPr>
              <a:t></a:t>
            </a:r>
            <a:r>
              <a:rPr lang="ru-RU" dirty="0"/>
              <a:t>0,05—0,4 Па-с </a:t>
            </a:r>
            <a:r>
              <a:rPr lang="kk-KZ" dirty="0"/>
              <a:t>және</a:t>
            </a:r>
            <a:r>
              <a:rPr lang="ru-RU" dirty="0"/>
              <a:t> Ок= =0—15 Па</a:t>
            </a:r>
            <a:r>
              <a:rPr lang="kk-KZ" dirty="0"/>
              <a:t> тән</a:t>
            </a:r>
            <a:r>
              <a:rPr lang="ru-RU" dirty="0"/>
              <a:t>.  </a:t>
            </a:r>
          </a:p>
          <a:p>
            <a:r>
              <a:rPr lang="kk-KZ" dirty="0"/>
              <a:t>Қатты құрылымдалған бояулар батыру және құю әдісімен жағуға келмейді, себебі бояудың артық мөлшері беткі қабаттан ақпайды. </a:t>
            </a:r>
            <a:endParaRPr lang="ru-RU" dirty="0"/>
          </a:p>
          <a:p>
            <a:r>
              <a:rPr lang="kk-KZ" dirty="0"/>
              <a:t>Тұтқырлығы нашар алынған сырлар мен бояулар қиын жағылады, беткі қабаттың ақаулары туады. Сондықтан сыр бояу материалдарының тұтқырлығын қолданар алдында қатаң қадағалап отыру қажет.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917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408712"/>
          </a:xfrm>
        </p:spPr>
        <p:txBody>
          <a:bodyPr/>
          <a:lstStyle/>
          <a:p>
            <a:r>
              <a:rPr lang="kk-KZ" dirty="0"/>
              <a:t>Сұйық бояулардың реологиялық қасиеттерін анықтайтын құралдың бірі </a:t>
            </a:r>
            <a:r>
              <a:rPr lang="ru-RU" dirty="0"/>
              <a:t> </a:t>
            </a:r>
            <a:r>
              <a:rPr lang="ru-RU" dirty="0" err="1"/>
              <a:t>ротацион</a:t>
            </a:r>
            <a:r>
              <a:rPr lang="kk-KZ" dirty="0"/>
              <a:t>ды</a:t>
            </a:r>
            <a:r>
              <a:rPr lang="ru-RU" dirty="0"/>
              <a:t> вискозиметр</a:t>
            </a:r>
            <a:r>
              <a:rPr lang="kk-KZ" dirty="0"/>
              <a:t>лер</a:t>
            </a:r>
            <a:r>
              <a:rPr lang="ru-RU" dirty="0"/>
              <a:t>: </a:t>
            </a:r>
            <a:r>
              <a:rPr lang="ru-RU" dirty="0" err="1"/>
              <a:t>реотест</a:t>
            </a:r>
            <a:r>
              <a:rPr lang="ru-RU" dirty="0"/>
              <a:t>, Михайлов</a:t>
            </a:r>
            <a:r>
              <a:rPr lang="kk-KZ" dirty="0"/>
              <a:t>тың </a:t>
            </a:r>
            <a:r>
              <a:rPr lang="ru-RU" dirty="0" err="1"/>
              <a:t>эластовискозиметр</a:t>
            </a:r>
            <a:r>
              <a:rPr lang="kk-KZ" dirty="0"/>
              <a:t>і</a:t>
            </a:r>
            <a:r>
              <a:rPr lang="ru-RU" dirty="0"/>
              <a:t>,  </a:t>
            </a:r>
            <a:r>
              <a:rPr lang="ru-RU" dirty="0" err="1"/>
              <a:t>реоадгезиометр</a:t>
            </a:r>
            <a:r>
              <a:rPr lang="ru-RU" dirty="0"/>
              <a:t> РА-2, </a:t>
            </a:r>
            <a:r>
              <a:rPr lang="ru-RU" dirty="0" err="1"/>
              <a:t>коаксиаль</a:t>
            </a:r>
            <a:r>
              <a:rPr lang="kk-KZ" dirty="0"/>
              <a:t>ды</a:t>
            </a:r>
            <a:r>
              <a:rPr lang="ru-RU" dirty="0"/>
              <a:t> цилиндр</a:t>
            </a:r>
            <a:r>
              <a:rPr lang="kk-KZ" dirty="0"/>
              <a:t>лі </a:t>
            </a:r>
            <a:r>
              <a:rPr lang="ru-RU" dirty="0"/>
              <a:t>вискозиметр  ( Шведов</a:t>
            </a:r>
            <a:r>
              <a:rPr lang="kk-KZ" dirty="0"/>
              <a:t> приборы</a:t>
            </a:r>
            <a:r>
              <a:rPr lang="ru-RU" dirty="0"/>
              <a:t>), СНС-2</a:t>
            </a:r>
            <a:r>
              <a:rPr lang="kk-KZ" dirty="0"/>
              <a:t> және </a:t>
            </a:r>
            <a:r>
              <a:rPr lang="ru-RU" dirty="0"/>
              <a:t>ПСП-3 прибор</a:t>
            </a:r>
            <a:r>
              <a:rPr lang="kk-KZ" dirty="0"/>
              <a:t>лары</a:t>
            </a:r>
            <a:r>
              <a:rPr lang="ru-RU" dirty="0"/>
              <a:t>, </a:t>
            </a:r>
            <a:r>
              <a:rPr lang="kk-KZ" dirty="0"/>
              <a:t>конус типті </a:t>
            </a:r>
            <a:r>
              <a:rPr lang="ru-RU" dirty="0"/>
              <a:t>вискозиметр</a:t>
            </a:r>
            <a:r>
              <a:rPr lang="kk-KZ" dirty="0"/>
              <a:t>і</a:t>
            </a:r>
            <a:r>
              <a:rPr lang="ru-RU" dirty="0"/>
              <a:t> — пластинка,  </a:t>
            </a:r>
            <a:r>
              <a:rPr lang="ru-RU" dirty="0" err="1"/>
              <a:t>Вейлер</a:t>
            </a:r>
            <a:r>
              <a:rPr lang="ru-RU" dirty="0"/>
              <a:t> — </a:t>
            </a:r>
            <a:r>
              <a:rPr lang="ru-RU" dirty="0" err="1"/>
              <a:t>Ребиндер</a:t>
            </a:r>
            <a:r>
              <a:rPr lang="kk-KZ" dirty="0"/>
              <a:t> приборы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381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21"/>
            <a:ext cx="2683818" cy="225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08"/>
            <a:ext cx="3793604" cy="5585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4824536" cy="464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221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60" cy="526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538067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Схемы </a:t>
            </a:r>
            <a:r>
              <a:rPr lang="ru-RU" sz="2400" b="1" dirty="0"/>
              <a:t>приборов для реологических измерений:</a:t>
            </a:r>
            <a:endParaRPr lang="ru-RU" sz="2400" dirty="0"/>
          </a:p>
          <a:p>
            <a:r>
              <a:rPr lang="ru-RU" sz="2400" i="1" dirty="0"/>
              <a:t>а —</a:t>
            </a:r>
            <a:r>
              <a:rPr lang="ru-RU" sz="2400" dirty="0"/>
              <a:t> вискозиметр </a:t>
            </a:r>
            <a:r>
              <a:rPr lang="ru-RU" sz="2400" dirty="0" err="1"/>
              <a:t>Гепплера</a:t>
            </a:r>
            <a:r>
              <a:rPr lang="ru-RU" sz="2400" dirty="0"/>
              <a:t>; б — прибор Шведова; </a:t>
            </a:r>
            <a:r>
              <a:rPr lang="ru-RU" sz="2400" i="1" dirty="0"/>
              <a:t>в —</a:t>
            </a:r>
            <a:r>
              <a:rPr lang="ru-RU" sz="2400" dirty="0"/>
              <a:t> прибор </a:t>
            </a:r>
            <a:r>
              <a:rPr lang="ru-RU" sz="2400" dirty="0" err="1"/>
              <a:t>Вейлера</a:t>
            </a:r>
            <a:r>
              <a:rPr lang="ru-RU" sz="2400" dirty="0"/>
              <a:t> — </a:t>
            </a:r>
            <a:r>
              <a:rPr lang="ru-RU" sz="2400" dirty="0" err="1"/>
              <a:t>Ребиндера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54078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964488" cy="648072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Кувшинки, лилии и тростник на поверхности озера со временем разрастаются в плотный ковер на поверхности водоема. </a:t>
            </a:r>
            <a:r>
              <a:rPr lang="ru-RU" dirty="0" smtClean="0"/>
              <a:t>Из-за </a:t>
            </a:r>
            <a:r>
              <a:rPr lang="ru-RU" dirty="0"/>
              <a:t>отсутствия кислорода начинается гниение, образуются органические отходы, которые расходятся в воде, образуя трясину.</a:t>
            </a:r>
          </a:p>
          <a:p>
            <a:pPr algn="just"/>
            <a:r>
              <a:rPr lang="ru-RU" dirty="0"/>
              <a:t> </a:t>
            </a:r>
          </a:p>
          <a:p>
            <a:pPr algn="just"/>
            <a:r>
              <a:rPr lang="ru-RU" dirty="0"/>
              <a:t>Трясина обладает коварным свойством засасывать живые объекты, это обуславливается ее физическими свойствами. Трясина относится к классу </a:t>
            </a:r>
            <a:r>
              <a:rPr lang="ru-RU" dirty="0" err="1">
                <a:solidFill>
                  <a:srgbClr val="FF0000"/>
                </a:solidFill>
              </a:rPr>
              <a:t>бингамовских</a:t>
            </a:r>
            <a:r>
              <a:rPr lang="ru-RU" dirty="0">
                <a:solidFill>
                  <a:srgbClr val="FF0000"/>
                </a:solidFill>
              </a:rPr>
              <a:t> жидкостей, которые физически описываются уравнением </a:t>
            </a:r>
            <a:r>
              <a:rPr lang="ru-RU" dirty="0" err="1">
                <a:solidFill>
                  <a:srgbClr val="FF0000"/>
                </a:solidFill>
              </a:rPr>
              <a:t>Бингама</a:t>
            </a:r>
            <a:r>
              <a:rPr lang="ru-RU" dirty="0">
                <a:solidFill>
                  <a:srgbClr val="FF0000"/>
                </a:solidFill>
              </a:rPr>
              <a:t>-Шведова. </a:t>
            </a:r>
            <a:r>
              <a:rPr lang="ru-RU" dirty="0"/>
              <a:t>Основное свойство этих жидкостей в том, что при попадании на поверхность объекта, имеющего небольшой вес, они ведут себя как твердые тела, т.е. предмет не будет погружаться. А если объект имеет достаточно большой вес, то он тонет.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8122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0"/>
            <a:ext cx="8928992" cy="6741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err="1"/>
              <a:t>Перепогружение</a:t>
            </a:r>
            <a:r>
              <a:rPr lang="ru-RU" sz="2400" dirty="0"/>
              <a:t> в трясину и называется засасыванием болота. Почему движение тела ускоряет погружение? Потому что любое движение – это приложение силы, которая увеличивает силу давления на опору, обусловленную силой тяжести и весом объекта. Кроме того, резкие движения являются причиной образования под телом областей пониженного давления, которые приведут к увеличению атмосферного давления на живой объект, еще больше погружая его</a:t>
            </a:r>
            <a:r>
              <a:rPr lang="ru-RU" sz="2400" dirty="0" smtClean="0"/>
              <a:t>.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Таким образом, физическое определение слову «засасывание болота» звучит следующим образом: трясина, т.е. </a:t>
            </a:r>
            <a:r>
              <a:rPr lang="ru-RU" sz="2400" dirty="0" err="1">
                <a:solidFill>
                  <a:srgbClr val="FF0000"/>
                </a:solidFill>
              </a:rPr>
              <a:t>бингамовская</a:t>
            </a:r>
            <a:r>
              <a:rPr lang="ru-RU" sz="2400" dirty="0">
                <a:solidFill>
                  <a:srgbClr val="FF0000"/>
                </a:solidFill>
              </a:rPr>
              <a:t> жидкость, </a:t>
            </a:r>
            <a:r>
              <a:rPr lang="ru-RU" sz="2400" dirty="0"/>
              <a:t>старается перевести попавший в нее живой объект на уровень ниже нормального погружения, при котором </a:t>
            </a:r>
            <a:r>
              <a:rPr lang="ru-RU" sz="2400" dirty="0">
                <a:solidFill>
                  <a:srgbClr val="FF0000"/>
                </a:solidFill>
              </a:rPr>
              <a:t>сила Архимеда </a:t>
            </a:r>
            <a:r>
              <a:rPr lang="ru-RU" sz="2400" dirty="0"/>
              <a:t>меньше тела</a:t>
            </a:r>
            <a:r>
              <a:rPr lang="ru-RU" sz="2400" dirty="0" smtClean="0"/>
              <a:t>.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Процесс засасывания необратим, т.е. утонувшее тело даже после прекращения жизнедеятельности уже не всплывает.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86723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 fontScale="92500"/>
          </a:bodyPr>
          <a:lstStyle/>
          <a:p>
            <a:r>
              <a:rPr lang="kk-KZ" b="1" i="1" dirty="0" smtClean="0">
                <a:solidFill>
                  <a:schemeClr val="tx1"/>
                </a:solidFill>
              </a:rPr>
              <a:t>Сыр бояу материалына қойылатын талаптар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r>
              <a:rPr lang="kk-KZ" dirty="0" smtClean="0">
                <a:solidFill>
                  <a:schemeClr val="tx1"/>
                </a:solidFill>
              </a:rPr>
              <a:t>Сыр бояу материалдарын алу шарттары және сапасы көбінесе бастапқы материалдардың қасиеттерінен тәуелді және келесі негізгі талаптарға </a:t>
            </a:r>
            <a:r>
              <a:rPr lang="kk-KZ" dirty="0" smtClean="0">
                <a:solidFill>
                  <a:schemeClr val="tx1"/>
                </a:solidFill>
              </a:rPr>
              <a:t>жауап </a:t>
            </a:r>
            <a:r>
              <a:rPr lang="kk-KZ" dirty="0" smtClean="0">
                <a:solidFill>
                  <a:schemeClr val="tx1"/>
                </a:solidFill>
              </a:rPr>
              <a:t>беру керек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1)</a:t>
            </a:r>
            <a:r>
              <a:rPr lang="kk-KZ" dirty="0" smtClean="0">
                <a:solidFill>
                  <a:schemeClr val="tx1"/>
                </a:solidFill>
              </a:rPr>
              <a:t> жабатын бетке жұқа қабатқа таралу м</a:t>
            </a:r>
            <a:r>
              <a:rPr lang="kk-KZ" dirty="0"/>
              <a:t>ү</a:t>
            </a:r>
            <a:r>
              <a:rPr lang="kk-KZ" dirty="0" smtClean="0">
                <a:solidFill>
                  <a:schemeClr val="tx1"/>
                </a:solidFill>
              </a:rPr>
              <a:t>мкіндігі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2) </a:t>
            </a:r>
            <a:r>
              <a:rPr lang="kk-KZ" dirty="0" smtClean="0">
                <a:solidFill>
                  <a:schemeClr val="tx1"/>
                </a:solidFill>
              </a:rPr>
              <a:t>үлдіртүзуге қабілетті болу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3) </a:t>
            </a:r>
            <a:r>
              <a:rPr lang="kk-KZ" dirty="0" smtClean="0">
                <a:solidFill>
                  <a:schemeClr val="tx1"/>
                </a:solidFill>
              </a:rPr>
              <a:t>қажетті техникалық қасиеттер комплексі болатын жабынды түзу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366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0959"/>
            <a:ext cx="8373151" cy="6266393"/>
          </a:xfrm>
        </p:spPr>
        <p:txBody>
          <a:bodyPr/>
          <a:lstStyle/>
          <a:p>
            <a:pPr marL="0" indent="0">
              <a:buNone/>
            </a:pPr>
            <a:r>
              <a:rPr lang="kk-KZ" b="1" dirty="0"/>
              <a:t>Бояулардың маңызды қасиеттері:</a:t>
            </a:r>
            <a:endParaRPr lang="ru-RU" b="1" dirty="0"/>
          </a:p>
          <a:p>
            <a:pPr marL="0" indent="0">
              <a:buNone/>
            </a:pPr>
            <a:r>
              <a:rPr lang="kk-KZ" dirty="0"/>
              <a:t>• динамикалық тұтқырлығы, ол бояудың «ағуға кедергісі»  ретінде қарастырылады. Тұтқырлығы жоғары болған сайын, соғұрлым ол ауыр және тегісіре үлдір түзеді. </a:t>
            </a:r>
            <a:endParaRPr lang="ru-RU" dirty="0"/>
          </a:p>
          <a:p>
            <a:pPr marL="0" indent="0">
              <a:buNone/>
            </a:pPr>
            <a:r>
              <a:rPr lang="kk-KZ" dirty="0"/>
              <a:t> • тиксотропия – бұл пастотәрізді бояулардың жоғары тұтқырлықтан төменгі тұтқырлыққа дейін (араластыра отырып) өту қасиетінің дәрежесі. </a:t>
            </a:r>
            <a:endParaRPr lang="ru-RU" dirty="0"/>
          </a:p>
          <a:p>
            <a:pPr marL="0" indent="0">
              <a:buNone/>
            </a:pPr>
            <a:r>
              <a:rPr lang="kk-KZ" dirty="0"/>
              <a:t>• бетке жабысуы.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7770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 lnSpcReduction="10000"/>
          </a:bodyPr>
          <a:lstStyle/>
          <a:p>
            <a:r>
              <a:rPr lang="kk-KZ" b="1" i="1" dirty="0"/>
              <a:t>Сұйық сыр бояу материалдарының тұтқырлығы</a:t>
            </a:r>
            <a:endParaRPr lang="ru-RU" dirty="0"/>
          </a:p>
          <a:p>
            <a:r>
              <a:rPr lang="kk-KZ" dirty="0"/>
              <a:t>Жағу әдісі мен жабындының түзілу шарттарына байланысты әр түрлі тұтқырлықты сыр-бояу материалдары қолданылады.  Құрамына қарай олар </a:t>
            </a:r>
            <a:r>
              <a:rPr lang="kk-KZ" i="1" dirty="0"/>
              <a:t>сұйық, тұтқыр және пастатәрізді</a:t>
            </a:r>
            <a:r>
              <a:rPr lang="kk-KZ" dirty="0"/>
              <a:t> бола алады.</a:t>
            </a:r>
            <a:endParaRPr lang="ru-RU" dirty="0"/>
          </a:p>
          <a:p>
            <a:r>
              <a:rPr lang="kk-KZ" i="1" dirty="0"/>
              <a:t>Сыр және бояулардың тұтқырлығы </a:t>
            </a:r>
            <a:r>
              <a:rPr lang="kk-KZ" dirty="0"/>
              <a:t>басқа сұйықтықтардың тұтқырлығы сияқты сыртқы күштердің әсерінен қозғалғанда олардың қабаттарының арасында пайда болатын ішкі үйкеліспен анықталады.</a:t>
            </a:r>
            <a:r>
              <a:rPr lang="kk-KZ" i="1" dirty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2594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r>
              <a:rPr lang="kk-KZ" b="1" dirty="0"/>
              <a:t>Ағудың түрлері.</a:t>
            </a:r>
            <a:r>
              <a:rPr lang="kk-KZ" i="1" dirty="0"/>
              <a:t> </a:t>
            </a:r>
            <a:r>
              <a:rPr lang="kk-KZ" dirty="0"/>
              <a:t> Құрылымсыз сұйықтар үшін, мысалы, су, органикалық сұйылтқыштар, тұтқырлық Ньютон теңдеуімен есептеледі</a:t>
            </a:r>
            <a:r>
              <a:rPr lang="ru-RU" dirty="0"/>
              <a:t>:</a:t>
            </a:r>
          </a:p>
          <a:p>
            <a:r>
              <a:rPr lang="ru-RU" b="1" dirty="0">
                <a:sym typeface="Symbol"/>
              </a:rPr>
              <a:t></a:t>
            </a:r>
            <a:r>
              <a:rPr lang="ru-RU" b="1" baseline="-25000" dirty="0"/>
              <a:t>т</a:t>
            </a:r>
            <a:r>
              <a:rPr lang="ru-RU" b="1" dirty="0"/>
              <a:t> = </a:t>
            </a:r>
            <a:r>
              <a:rPr lang="en-US" b="1" dirty="0"/>
              <a:t>F</a:t>
            </a:r>
            <a:r>
              <a:rPr lang="ru-RU" b="1" dirty="0"/>
              <a:t>/</a:t>
            </a:r>
            <a:r>
              <a:rPr lang="en-US" b="1" dirty="0"/>
              <a:t>S</a:t>
            </a:r>
            <a:r>
              <a:rPr lang="ru-RU" b="1" dirty="0"/>
              <a:t> = </a:t>
            </a:r>
            <a:r>
              <a:rPr lang="en-US" b="1" dirty="0">
                <a:sym typeface="Symbol"/>
              </a:rPr>
              <a:t></a:t>
            </a:r>
            <a:r>
              <a:rPr lang="en-US" b="1" dirty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203848" y="2060848"/>
            <a:ext cx="5917537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71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 lnSpcReduction="10000"/>
          </a:bodyPr>
          <a:lstStyle/>
          <a:p>
            <a:r>
              <a:rPr lang="kk-KZ" dirty="0"/>
              <a:t>Олар үшін қозғалу кернеуі </a:t>
            </a:r>
            <a:r>
              <a:rPr lang="ru-RU" b="1" dirty="0">
                <a:sym typeface="Symbol"/>
              </a:rPr>
              <a:t></a:t>
            </a:r>
            <a:r>
              <a:rPr lang="kk-KZ" b="1" baseline="-25000" dirty="0"/>
              <a:t>т</a:t>
            </a:r>
            <a:r>
              <a:rPr lang="kk-KZ" dirty="0"/>
              <a:t> (үйкеліс күшінің </a:t>
            </a:r>
            <a:r>
              <a:rPr lang="kk-KZ" b="1" i="1" dirty="0"/>
              <a:t>F</a:t>
            </a:r>
            <a:r>
              <a:rPr lang="kk-KZ" dirty="0"/>
              <a:t> қозғалу ауданына </a:t>
            </a:r>
            <a:r>
              <a:rPr lang="kk-KZ" b="1" i="1" dirty="0"/>
              <a:t>S</a:t>
            </a:r>
            <a:r>
              <a:rPr lang="kk-KZ" dirty="0"/>
              <a:t> қатынасы) мен қозғалу жылдамдығы </a:t>
            </a:r>
            <a:r>
              <a:rPr lang="en-US" b="1" dirty="0">
                <a:sym typeface="Symbol"/>
              </a:rPr>
              <a:t></a:t>
            </a:r>
            <a:r>
              <a:rPr lang="kk-KZ" dirty="0"/>
              <a:t> арасындағы тура пропорционалды тәуелділік тән. Пропорционалдық коэффициенті </a:t>
            </a:r>
            <a:r>
              <a:rPr lang="ru-RU" b="1" i="1" dirty="0">
                <a:sym typeface="Symbol"/>
              </a:rPr>
              <a:t></a:t>
            </a:r>
            <a:r>
              <a:rPr lang="ru-RU" dirty="0"/>
              <a:t> </a:t>
            </a:r>
            <a:r>
              <a:rPr lang="kk-KZ" dirty="0"/>
              <a:t>динамикалық тсыр бояу материалдарына қойылатын талаптар және олардың негізгі қасиеттеріұтқырлықтың өлшемі; ол Па-с (1 Па-с==10 П) белгіленеді.</a:t>
            </a:r>
            <a:endParaRPr lang="ru-RU" dirty="0"/>
          </a:p>
          <a:p>
            <a:r>
              <a:rPr lang="kk-KZ" dirty="0"/>
              <a:t>Динамикалық тұтқырлық коэффициентінің материалдың тығыздығыа қатынасы кинематикалық тұтқырлықты береді, ол м</a:t>
            </a:r>
            <a:r>
              <a:rPr lang="kk-KZ" baseline="30000" dirty="0"/>
              <a:t>2</a:t>
            </a:r>
            <a:r>
              <a:rPr lang="kk-KZ" dirty="0"/>
              <a:t>/с (1 м</a:t>
            </a:r>
            <a:r>
              <a:rPr lang="kk-KZ" baseline="30000" dirty="0"/>
              <a:t>2</a:t>
            </a:r>
            <a:r>
              <a:rPr lang="kk-KZ" dirty="0"/>
              <a:t>/с = 10</a:t>
            </a:r>
            <a:r>
              <a:rPr lang="kk-KZ" baseline="30000" dirty="0"/>
              <a:t>4</a:t>
            </a:r>
            <a:r>
              <a:rPr lang="kk-KZ" dirty="0"/>
              <a:t> Ст) өлшенеді.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7627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1190</Words>
  <Application>Microsoft Office PowerPoint</Application>
  <PresentationFormat>Экран (4:3)</PresentationFormat>
  <Paragraphs>61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Почему засасывает болото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Гани</dc:creator>
  <cp:lastModifiedBy>Гани</cp:lastModifiedBy>
  <cp:revision>9</cp:revision>
  <dcterms:created xsi:type="dcterms:W3CDTF">2012-04-03T07:02:47Z</dcterms:created>
  <dcterms:modified xsi:type="dcterms:W3CDTF">2012-04-05T05:37:33Z</dcterms:modified>
</cp:coreProperties>
</file>